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8" r:id="rId3"/>
    <p:sldId id="306" r:id="rId4"/>
    <p:sldId id="275" r:id="rId5"/>
    <p:sldId id="291" r:id="rId6"/>
    <p:sldId id="265" r:id="rId7"/>
    <p:sldId id="283" r:id="rId8"/>
    <p:sldId id="276" r:id="rId9"/>
    <p:sldId id="292" r:id="rId10"/>
    <p:sldId id="293" r:id="rId11"/>
    <p:sldId id="284" r:id="rId12"/>
    <p:sldId id="272" r:id="rId13"/>
    <p:sldId id="289" r:id="rId14"/>
    <p:sldId id="277" r:id="rId15"/>
    <p:sldId id="294" r:id="rId16"/>
    <p:sldId id="264" r:id="rId17"/>
    <p:sldId id="295" r:id="rId18"/>
    <p:sldId id="273" r:id="rId19"/>
    <p:sldId id="278" r:id="rId20"/>
    <p:sldId id="269" r:id="rId21"/>
    <p:sldId id="296" r:id="rId22"/>
    <p:sldId id="297" r:id="rId23"/>
    <p:sldId id="266" r:id="rId24"/>
    <p:sldId id="274" r:id="rId25"/>
    <p:sldId id="288" r:id="rId26"/>
    <p:sldId id="279" r:id="rId27"/>
    <p:sldId id="285" r:id="rId28"/>
    <p:sldId id="298" r:id="rId29"/>
    <p:sldId id="299" r:id="rId30"/>
    <p:sldId id="301" r:id="rId31"/>
    <p:sldId id="281" r:id="rId32"/>
    <p:sldId id="300" r:id="rId33"/>
    <p:sldId id="263" r:id="rId34"/>
    <p:sldId id="280" r:id="rId35"/>
    <p:sldId id="303" r:id="rId36"/>
    <p:sldId id="302" r:id="rId37"/>
    <p:sldId id="304" r:id="rId38"/>
    <p:sldId id="287" r:id="rId39"/>
    <p:sldId id="305" r:id="rId40"/>
    <p:sldId id="29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DDD"/>
    <a:srgbClr val="6339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sorterViewPr>
    <p:cViewPr varScale="1">
      <p:scale>
        <a:sx n="100" d="100"/>
        <a:sy n="100" d="100"/>
      </p:scale>
      <p:origin x="0" y="-96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7ED3EC-7D6B-4453-9C84-55C93432D621}" type="datetimeFigureOut">
              <a:rPr lang="en-AU" smtClean="0"/>
              <a:t>27/08/2023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117829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ED3EC-7D6B-4453-9C84-55C93432D621}" type="datetimeFigureOut">
              <a:rPr lang="en-AU" smtClean="0"/>
              <a:t>27/08/2023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386283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ED3EC-7D6B-4453-9C84-55C93432D621}" type="datetimeFigureOut">
              <a:rPr lang="en-AU" smtClean="0"/>
              <a:t>27/08/2023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280031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ED3EC-7D6B-4453-9C84-55C93432D621}" type="datetimeFigureOut">
              <a:rPr lang="en-AU" smtClean="0"/>
              <a:t>27/08/2023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227006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ED3EC-7D6B-4453-9C84-55C93432D621}" type="datetimeFigureOut">
              <a:rPr lang="en-AU" smtClean="0"/>
              <a:t>27/08/2023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329240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7ED3EC-7D6B-4453-9C84-55C93432D621}" type="datetimeFigureOut">
              <a:rPr lang="en-AU" smtClean="0"/>
              <a:t>27/08/2023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12474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7ED3EC-7D6B-4453-9C84-55C93432D621}" type="datetimeFigureOut">
              <a:rPr lang="en-AU" smtClean="0"/>
              <a:t>27/08/2023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177261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7ED3EC-7D6B-4453-9C84-55C93432D621}" type="datetimeFigureOut">
              <a:rPr lang="en-AU" smtClean="0"/>
              <a:t>27/08/2023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126015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ED3EC-7D6B-4453-9C84-55C93432D621}" type="datetimeFigureOut">
              <a:rPr lang="en-AU" smtClean="0"/>
              <a:t>27/08/2023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376580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ED3EC-7D6B-4453-9C84-55C93432D621}" type="datetimeFigureOut">
              <a:rPr lang="en-AU" smtClean="0"/>
              <a:t>27/08/2023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136471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ED3EC-7D6B-4453-9C84-55C93432D621}" type="datetimeFigureOut">
              <a:rPr lang="en-AU" smtClean="0"/>
              <a:t>27/08/2023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8B87FD8-B5EA-4157-9213-D4C65B93F71C}" type="slidenum">
              <a:rPr lang="en-AU" smtClean="0"/>
              <a:t>‹#›</a:t>
            </a:fld>
            <a:endParaRPr lang="en-AU"/>
          </a:p>
        </p:txBody>
      </p:sp>
    </p:spTree>
    <p:extLst>
      <p:ext uri="{BB962C8B-B14F-4D97-AF65-F5344CB8AC3E}">
        <p14:creationId xmlns:p14="http://schemas.microsoft.com/office/powerpoint/2010/main" val="371929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DDD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ED3EC-7D6B-4453-9C84-55C93432D621}" type="datetimeFigureOut">
              <a:rPr lang="en-AU" smtClean="0"/>
              <a:t>27/08/2023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87FD8-B5EA-4157-9213-D4C65B93F71C}" type="slidenum">
              <a:rPr lang="en-AU" smtClean="0"/>
              <a:t>‹#›</a:t>
            </a:fld>
            <a:endParaRPr lang="en-AU"/>
          </a:p>
        </p:txBody>
      </p:sp>
    </p:spTree>
    <p:extLst>
      <p:ext uri="{BB962C8B-B14F-4D97-AF65-F5344CB8AC3E}">
        <p14:creationId xmlns:p14="http://schemas.microsoft.com/office/powerpoint/2010/main" val="299202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GKMjEvF2Fkw?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the floor reading a book&#10;&#10;Description automatically generated">
            <a:extLst>
              <a:ext uri="{FF2B5EF4-FFF2-40B4-BE49-F238E27FC236}">
                <a16:creationId xmlns:a16="http://schemas.microsoft.com/office/drawing/2014/main" id="{9EBA78EF-B3F2-0604-A48F-12D21A2DE92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626692" y="-230737"/>
            <a:ext cx="10041308" cy="7529590"/>
          </a:xfrm>
          <a:prstGeom prst="rect">
            <a:avLst/>
          </a:prstGeom>
        </p:spPr>
      </p:pic>
    </p:spTree>
    <p:extLst>
      <p:ext uri="{BB962C8B-B14F-4D97-AF65-F5344CB8AC3E}">
        <p14:creationId xmlns:p14="http://schemas.microsoft.com/office/powerpoint/2010/main" val="344166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686372" y="1547218"/>
            <a:ext cx="8981629" cy="2400657"/>
          </a:xfrm>
          <a:prstGeom prst="rect">
            <a:avLst/>
          </a:prstGeom>
          <a:noFill/>
        </p:spPr>
        <p:txBody>
          <a:bodyPr wrap="square" rtlCol="0">
            <a:spAutoFit/>
          </a:bodyPr>
          <a:lstStyle/>
          <a:p>
            <a:pPr algn="ctr"/>
            <a:r>
              <a:rPr lang="en-US" sz="5000" dirty="0">
                <a:solidFill>
                  <a:srgbClr val="63394E"/>
                </a:solidFill>
                <a:latin typeface="Calibri" panose="020F0502020204030204" pitchFamily="34" charset="0"/>
                <a:cs typeface="Times New Roman" panose="02020603050405020304" pitchFamily="18" charset="0"/>
              </a:rPr>
              <a:t>Getting to know God’s story</a:t>
            </a:r>
          </a:p>
          <a:p>
            <a:pPr algn="ctr"/>
            <a:endParaRPr lang="en-US" sz="5000" b="1" dirty="0">
              <a:solidFill>
                <a:srgbClr val="63394E"/>
              </a:solidFill>
              <a:latin typeface="Calibri" panose="020F0502020204030204" pitchFamily="34" charset="0"/>
              <a:cs typeface="Times New Roman" panose="02020603050405020304" pitchFamily="18" charset="0"/>
            </a:endParaRPr>
          </a:p>
          <a:p>
            <a:pPr algn="ctr"/>
            <a:r>
              <a:rPr lang="en-US" sz="5000" b="1" dirty="0">
                <a:solidFill>
                  <a:srgbClr val="63394E"/>
                </a:solidFill>
                <a:latin typeface="Calibri" panose="020F0502020204030204" pitchFamily="34" charset="0"/>
                <a:cs typeface="Times New Roman" panose="02020603050405020304" pitchFamily="18" charset="0"/>
              </a:rPr>
              <a:t>Word Search</a:t>
            </a:r>
          </a:p>
        </p:txBody>
      </p:sp>
    </p:spTree>
    <p:extLst>
      <p:ext uri="{BB962C8B-B14F-4D97-AF65-F5344CB8AC3E}">
        <p14:creationId xmlns:p14="http://schemas.microsoft.com/office/powerpoint/2010/main" val="33226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10;&#10;Description automatically generated">
            <a:extLst>
              <a:ext uri="{FF2B5EF4-FFF2-40B4-BE49-F238E27FC236}">
                <a16:creationId xmlns:a16="http://schemas.microsoft.com/office/drawing/2014/main" id="{9C789527-9612-FABC-3FA2-CF1301DC1BD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370176" y="-632689"/>
            <a:ext cx="9238003" cy="7744199"/>
          </a:xfrm>
          <a:prstGeom prst="rect">
            <a:avLst/>
          </a:prstGeom>
        </p:spPr>
      </p:pic>
      <p:sp>
        <p:nvSpPr>
          <p:cNvPr id="4" name="TextBox 3">
            <a:extLst>
              <a:ext uri="{FF2B5EF4-FFF2-40B4-BE49-F238E27FC236}">
                <a16:creationId xmlns:a16="http://schemas.microsoft.com/office/drawing/2014/main" id="{27A8EB72-70B7-681E-1377-699407893CD1}"/>
              </a:ext>
            </a:extLst>
          </p:cNvPr>
          <p:cNvSpPr txBox="1"/>
          <p:nvPr/>
        </p:nvSpPr>
        <p:spPr>
          <a:xfrm>
            <a:off x="1806011" y="350971"/>
            <a:ext cx="8691073" cy="5663089"/>
          </a:xfrm>
          <a:prstGeom prst="rect">
            <a:avLst/>
          </a:prstGeom>
          <a:noFill/>
        </p:spPr>
        <p:txBody>
          <a:bodyPr wrap="square" rtlCol="0">
            <a:spAutoFit/>
          </a:bodyPr>
          <a:lstStyle/>
          <a:p>
            <a:pPr algn="ctr"/>
            <a:r>
              <a:rPr lang="en-AU" sz="4600" dirty="0">
                <a:solidFill>
                  <a:srgbClr val="63394E"/>
                </a:solidFill>
                <a:latin typeface="system-ui"/>
              </a:rPr>
              <a:t>For whatever was written in earlier times was written for our instruction, so that through endurance and the encouragement of the Scriptures we might have hope </a:t>
            </a:r>
            <a:r>
              <a:rPr lang="en-AU" sz="4600" i="1" dirty="0">
                <a:solidFill>
                  <a:srgbClr val="63394E"/>
                </a:solidFill>
                <a:latin typeface="system-ui"/>
              </a:rPr>
              <a:t>and</a:t>
            </a:r>
            <a:r>
              <a:rPr lang="en-AU" sz="4600" dirty="0">
                <a:solidFill>
                  <a:srgbClr val="63394E"/>
                </a:solidFill>
                <a:latin typeface="system-ui"/>
              </a:rPr>
              <a:t> overflow with confidence in His promises.</a:t>
            </a:r>
          </a:p>
          <a:p>
            <a:pPr algn="ctr"/>
            <a:r>
              <a:rPr lang="en-US" sz="4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Romans 15:4 (AMP)</a:t>
            </a:r>
            <a:endParaRPr lang="en-AU" sz="4000" dirty="0">
              <a:solidFill>
                <a:srgbClr val="63394E"/>
              </a:solidFill>
            </a:endParaRPr>
          </a:p>
        </p:txBody>
      </p:sp>
    </p:spTree>
    <p:extLst>
      <p:ext uri="{BB962C8B-B14F-4D97-AF65-F5344CB8AC3E}">
        <p14:creationId xmlns:p14="http://schemas.microsoft.com/office/powerpoint/2010/main" val="286733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686372" y="333878"/>
            <a:ext cx="8981629" cy="1938992"/>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God’s story </a:t>
            </a:r>
            <a:r>
              <a:rPr lang="en-US" sz="5000" dirty="0">
                <a:solidFill>
                  <a:srgbClr val="63394E"/>
                </a:solidFill>
                <a:latin typeface="Calibri" panose="020F0502020204030204" pitchFamily="34" charset="0"/>
                <a:cs typeface="Times New Roman" panose="02020603050405020304" pitchFamily="18" charset="0"/>
              </a:rPr>
              <a:t>= a life story leading to eternal life</a:t>
            </a:r>
          </a:p>
          <a:p>
            <a:pPr algn="ctr"/>
            <a:endParaRPr lang="en-US" sz="2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56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the floor reading a book&#10;&#10;Description automatically generated">
            <a:extLst>
              <a:ext uri="{FF2B5EF4-FFF2-40B4-BE49-F238E27FC236}">
                <a16:creationId xmlns:a16="http://schemas.microsoft.com/office/drawing/2014/main" id="{9EBA78EF-B3F2-0604-A48F-12D21A2DE92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626692" y="-230737"/>
            <a:ext cx="10041308" cy="7529590"/>
          </a:xfrm>
          <a:prstGeom prst="rect">
            <a:avLst/>
          </a:prstGeom>
        </p:spPr>
      </p:pic>
    </p:spTree>
    <p:extLst>
      <p:ext uri="{BB962C8B-B14F-4D97-AF65-F5344CB8AC3E}">
        <p14:creationId xmlns:p14="http://schemas.microsoft.com/office/powerpoint/2010/main" val="17549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on a stack of books&#10;&#10;Description automatically generated">
            <a:extLst>
              <a:ext uri="{FF2B5EF4-FFF2-40B4-BE49-F238E27FC236}">
                <a16:creationId xmlns:a16="http://schemas.microsoft.com/office/drawing/2014/main" id="{7A5769C9-880F-B709-F160-7B8E2672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94441"/>
            <a:ext cx="2743200" cy="6858000"/>
          </a:xfrm>
          <a:prstGeom prst="rect">
            <a:avLst/>
          </a:prstGeom>
        </p:spPr>
      </p:pic>
      <p:sp>
        <p:nvSpPr>
          <p:cNvPr id="5" name="TextBox 4">
            <a:extLst>
              <a:ext uri="{FF2B5EF4-FFF2-40B4-BE49-F238E27FC236}">
                <a16:creationId xmlns:a16="http://schemas.microsoft.com/office/drawing/2014/main" id="{532242DA-BDC5-127A-8E15-AEDAB1A52357}"/>
              </a:ext>
            </a:extLst>
          </p:cNvPr>
          <p:cNvSpPr txBox="1"/>
          <p:nvPr/>
        </p:nvSpPr>
        <p:spPr>
          <a:xfrm>
            <a:off x="1942743" y="1597666"/>
            <a:ext cx="5768410" cy="1323439"/>
          </a:xfrm>
          <a:prstGeom prst="rect">
            <a:avLst/>
          </a:prstGeom>
          <a:noFill/>
        </p:spPr>
        <p:txBody>
          <a:bodyPr wrap="square">
            <a:spAutoFit/>
          </a:bodyPr>
          <a:lstStyle/>
          <a:p>
            <a:r>
              <a:rPr lang="en-US" sz="8000" dirty="0">
                <a:solidFill>
                  <a:srgbClr val="63394E"/>
                </a:solidFill>
                <a:latin typeface="Calibri" panose="020F0502020204030204" pitchFamily="34" charset="0"/>
                <a:cs typeface="Times New Roman" panose="02020603050405020304" pitchFamily="18" charset="0"/>
              </a:rPr>
              <a:t>Chapter 3</a:t>
            </a:r>
          </a:p>
        </p:txBody>
      </p:sp>
      <p:sp>
        <p:nvSpPr>
          <p:cNvPr id="2" name="TextBox 1">
            <a:extLst>
              <a:ext uri="{FF2B5EF4-FFF2-40B4-BE49-F238E27FC236}">
                <a16:creationId xmlns:a16="http://schemas.microsoft.com/office/drawing/2014/main" id="{34D8150D-0A8A-4775-D50E-DBE004543B44}"/>
              </a:ext>
            </a:extLst>
          </p:cNvPr>
          <p:cNvSpPr txBox="1"/>
          <p:nvPr/>
        </p:nvSpPr>
        <p:spPr>
          <a:xfrm>
            <a:off x="2043870" y="2767281"/>
            <a:ext cx="7174195" cy="1323439"/>
          </a:xfrm>
          <a:prstGeom prst="rect">
            <a:avLst/>
          </a:prstGeom>
          <a:noFill/>
        </p:spPr>
        <p:txBody>
          <a:bodyPr wrap="square">
            <a:spAutoFit/>
          </a:bodyPr>
          <a:lstStyle/>
          <a:p>
            <a:r>
              <a:rPr lang="en-US" sz="8000" b="1" dirty="0">
                <a:solidFill>
                  <a:srgbClr val="63394E"/>
                </a:solidFill>
                <a:latin typeface="Calibri" panose="020F0502020204030204" pitchFamily="34" charset="0"/>
                <a:cs typeface="Times New Roman" panose="02020603050405020304" pitchFamily="18" charset="0"/>
              </a:rPr>
              <a:t>HER STORY</a:t>
            </a:r>
            <a:endParaRPr lang="en-US" sz="8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53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686372" y="1051561"/>
            <a:ext cx="8981629" cy="3785652"/>
          </a:xfrm>
          <a:prstGeom prst="rect">
            <a:avLst/>
          </a:prstGeom>
          <a:noFill/>
        </p:spPr>
        <p:txBody>
          <a:bodyPr wrap="square" rtlCol="0">
            <a:spAutoFit/>
          </a:bodyPr>
          <a:lstStyle/>
          <a:p>
            <a:pPr algn="ctr">
              <a:spcAft>
                <a:spcPts val="1200"/>
              </a:spcAft>
            </a:pPr>
            <a:r>
              <a:rPr lang="en-US" sz="5000" b="1" dirty="0">
                <a:solidFill>
                  <a:srgbClr val="63394E"/>
                </a:solidFill>
                <a:latin typeface="Calibri" panose="020F0502020204030204" pitchFamily="34" charset="0"/>
                <a:cs typeface="Times New Roman" panose="02020603050405020304" pitchFamily="18" charset="0"/>
              </a:rPr>
              <a:t>Wonderful Women</a:t>
            </a:r>
          </a:p>
          <a:p>
            <a:pPr algn="ctr">
              <a:spcAft>
                <a:spcPts val="1200"/>
              </a:spcAft>
            </a:pPr>
            <a:r>
              <a:rPr lang="en-US" sz="4000" dirty="0">
                <a:solidFill>
                  <a:srgbClr val="63394E"/>
                </a:solidFill>
                <a:latin typeface="Calibri" panose="020F0502020204030204" pitchFamily="34" charset="0"/>
                <a:cs typeface="Times New Roman" panose="02020603050405020304" pitchFamily="18" charset="0"/>
              </a:rPr>
              <a:t>What does the story tell me about her?</a:t>
            </a:r>
          </a:p>
          <a:p>
            <a:pPr algn="ctr">
              <a:spcAft>
                <a:spcPts val="1200"/>
              </a:spcAft>
            </a:pPr>
            <a:r>
              <a:rPr lang="en-US" sz="4000" dirty="0">
                <a:solidFill>
                  <a:srgbClr val="63394E"/>
                </a:solidFill>
                <a:latin typeface="Calibri" panose="020F0502020204030204" pitchFamily="34" charset="0"/>
                <a:cs typeface="Times New Roman" panose="02020603050405020304" pitchFamily="18" charset="0"/>
              </a:rPr>
              <a:t>What does the story tell me about God?</a:t>
            </a:r>
          </a:p>
          <a:p>
            <a:pPr algn="ctr">
              <a:spcAft>
                <a:spcPts val="1200"/>
              </a:spcAft>
            </a:pPr>
            <a:r>
              <a:rPr lang="en-US" sz="4000" dirty="0">
                <a:solidFill>
                  <a:srgbClr val="63394E"/>
                </a:solidFill>
                <a:latin typeface="Calibri" panose="020F0502020204030204" pitchFamily="34" charset="0"/>
                <a:cs typeface="Times New Roman" panose="02020603050405020304" pitchFamily="18" charset="0"/>
              </a:rPr>
              <a:t>What does the story teach me about my life and relationship with God?</a:t>
            </a:r>
          </a:p>
        </p:txBody>
      </p:sp>
    </p:spTree>
    <p:extLst>
      <p:ext uri="{BB962C8B-B14F-4D97-AF65-F5344CB8AC3E}">
        <p14:creationId xmlns:p14="http://schemas.microsoft.com/office/powerpoint/2010/main" val="11997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tack of books&#10;&#10;Description automatically generated">
            <a:extLst>
              <a:ext uri="{FF2B5EF4-FFF2-40B4-BE49-F238E27FC236}">
                <a16:creationId xmlns:a16="http://schemas.microsoft.com/office/drawing/2014/main" id="{207C39C7-8735-DC68-601E-41C38B7EB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9" y="0"/>
            <a:ext cx="8180863" cy="6858000"/>
          </a:xfrm>
          <a:prstGeom prst="rect">
            <a:avLst/>
          </a:prstGeom>
        </p:spPr>
      </p:pic>
    </p:spTree>
    <p:extLst>
      <p:ext uri="{BB962C8B-B14F-4D97-AF65-F5344CB8AC3E}">
        <p14:creationId xmlns:p14="http://schemas.microsoft.com/office/powerpoint/2010/main" val="360936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on a stack of books&#10;&#10;Description automatically generated">
            <a:extLst>
              <a:ext uri="{FF2B5EF4-FFF2-40B4-BE49-F238E27FC236}">
                <a16:creationId xmlns:a16="http://schemas.microsoft.com/office/drawing/2014/main" id="{7A5769C9-880F-B709-F160-7B8E2672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94441"/>
            <a:ext cx="2743200" cy="6858000"/>
          </a:xfrm>
          <a:prstGeom prst="rect">
            <a:avLst/>
          </a:prstGeom>
        </p:spPr>
      </p:pic>
      <p:sp>
        <p:nvSpPr>
          <p:cNvPr id="5" name="TextBox 4">
            <a:extLst>
              <a:ext uri="{FF2B5EF4-FFF2-40B4-BE49-F238E27FC236}">
                <a16:creationId xmlns:a16="http://schemas.microsoft.com/office/drawing/2014/main" id="{532242DA-BDC5-127A-8E15-AEDAB1A52357}"/>
              </a:ext>
            </a:extLst>
          </p:cNvPr>
          <p:cNvSpPr txBox="1"/>
          <p:nvPr/>
        </p:nvSpPr>
        <p:spPr>
          <a:xfrm>
            <a:off x="2370033" y="1734398"/>
            <a:ext cx="5768410" cy="1631216"/>
          </a:xfrm>
          <a:prstGeom prst="rect">
            <a:avLst/>
          </a:prstGeom>
          <a:noFill/>
        </p:spPr>
        <p:txBody>
          <a:bodyPr wrap="square">
            <a:spAutoFit/>
          </a:bodyPr>
          <a:lstStyle/>
          <a:p>
            <a:r>
              <a:rPr lang="en-US" sz="5000" dirty="0">
                <a:solidFill>
                  <a:srgbClr val="63394E"/>
                </a:solidFill>
                <a:latin typeface="Calibri" panose="020F0502020204030204" pitchFamily="34" charset="0"/>
                <a:cs typeface="Times New Roman" panose="02020603050405020304" pitchFamily="18" charset="0"/>
              </a:rPr>
              <a:t>Psalm 20</a:t>
            </a:r>
          </a:p>
          <a:p>
            <a:r>
              <a:rPr lang="en-US" sz="5000" dirty="0">
                <a:solidFill>
                  <a:srgbClr val="63394E"/>
                </a:solidFill>
                <a:latin typeface="Calibri" panose="020F0502020204030204" pitchFamily="34" charset="0"/>
                <a:cs typeface="Times New Roman" panose="02020603050405020304" pitchFamily="18" charset="0"/>
              </a:rPr>
              <a:t>(Aimee version)</a:t>
            </a:r>
          </a:p>
        </p:txBody>
      </p:sp>
    </p:spTree>
    <p:extLst>
      <p:ext uri="{BB962C8B-B14F-4D97-AF65-F5344CB8AC3E}">
        <p14:creationId xmlns:p14="http://schemas.microsoft.com/office/powerpoint/2010/main" val="4158985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686372" y="333878"/>
            <a:ext cx="8981629" cy="3785652"/>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God’s story </a:t>
            </a:r>
            <a:r>
              <a:rPr lang="en-US" sz="5000" dirty="0">
                <a:solidFill>
                  <a:srgbClr val="63394E"/>
                </a:solidFill>
                <a:latin typeface="Calibri" panose="020F0502020204030204" pitchFamily="34" charset="0"/>
                <a:cs typeface="Times New Roman" panose="02020603050405020304" pitchFamily="18" charset="0"/>
              </a:rPr>
              <a:t>= a life story leading to eternal life</a:t>
            </a:r>
          </a:p>
          <a:p>
            <a:pPr algn="ctr"/>
            <a:endParaRPr lang="en-US" sz="2000" dirty="0">
              <a:solidFill>
                <a:srgbClr val="63394E"/>
              </a:solidFill>
              <a:latin typeface="Calibri" panose="020F0502020204030204" pitchFamily="34" charset="0"/>
              <a:cs typeface="Times New Roman" panose="02020603050405020304" pitchFamily="18" charset="0"/>
            </a:endParaRPr>
          </a:p>
          <a:p>
            <a:pPr algn="ctr"/>
            <a:r>
              <a:rPr lang="en-US" sz="5000" b="1" dirty="0">
                <a:solidFill>
                  <a:srgbClr val="63394E"/>
                </a:solidFill>
                <a:latin typeface="Calibri" panose="020F0502020204030204" pitchFamily="34" charset="0"/>
                <a:cs typeface="Times New Roman" panose="02020603050405020304" pitchFamily="18" charset="0"/>
              </a:rPr>
              <a:t>Her story </a:t>
            </a:r>
            <a:r>
              <a:rPr lang="en-US" sz="5000" dirty="0">
                <a:solidFill>
                  <a:srgbClr val="63394E"/>
                </a:solidFill>
                <a:latin typeface="Calibri" panose="020F0502020204030204" pitchFamily="34" charset="0"/>
                <a:cs typeface="Times New Roman" panose="02020603050405020304" pitchFamily="18" charset="0"/>
              </a:rPr>
              <a:t>= a life story that teaches me about life</a:t>
            </a:r>
          </a:p>
          <a:p>
            <a:pPr algn="ctr"/>
            <a:endParaRPr lang="en-US" sz="2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86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on a stack of books&#10;&#10;Description automatically generated">
            <a:extLst>
              <a:ext uri="{FF2B5EF4-FFF2-40B4-BE49-F238E27FC236}">
                <a16:creationId xmlns:a16="http://schemas.microsoft.com/office/drawing/2014/main" id="{7A5769C9-880F-B709-F160-7B8E2672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94441"/>
            <a:ext cx="2743200" cy="6858000"/>
          </a:xfrm>
          <a:prstGeom prst="rect">
            <a:avLst/>
          </a:prstGeom>
        </p:spPr>
      </p:pic>
      <p:sp>
        <p:nvSpPr>
          <p:cNvPr id="5" name="TextBox 4">
            <a:extLst>
              <a:ext uri="{FF2B5EF4-FFF2-40B4-BE49-F238E27FC236}">
                <a16:creationId xmlns:a16="http://schemas.microsoft.com/office/drawing/2014/main" id="{532242DA-BDC5-127A-8E15-AEDAB1A52357}"/>
              </a:ext>
            </a:extLst>
          </p:cNvPr>
          <p:cNvSpPr txBox="1"/>
          <p:nvPr/>
        </p:nvSpPr>
        <p:spPr>
          <a:xfrm>
            <a:off x="1942743" y="1597666"/>
            <a:ext cx="5768410" cy="1323439"/>
          </a:xfrm>
          <a:prstGeom prst="rect">
            <a:avLst/>
          </a:prstGeom>
          <a:noFill/>
        </p:spPr>
        <p:txBody>
          <a:bodyPr wrap="square">
            <a:spAutoFit/>
          </a:bodyPr>
          <a:lstStyle/>
          <a:p>
            <a:r>
              <a:rPr lang="en-US" sz="8000" dirty="0">
                <a:solidFill>
                  <a:srgbClr val="63394E"/>
                </a:solidFill>
                <a:latin typeface="Calibri" panose="020F0502020204030204" pitchFamily="34" charset="0"/>
                <a:cs typeface="Times New Roman" panose="02020603050405020304" pitchFamily="18" charset="0"/>
              </a:rPr>
              <a:t>Chapter 4</a:t>
            </a:r>
          </a:p>
        </p:txBody>
      </p:sp>
      <p:sp>
        <p:nvSpPr>
          <p:cNvPr id="2" name="TextBox 1">
            <a:extLst>
              <a:ext uri="{FF2B5EF4-FFF2-40B4-BE49-F238E27FC236}">
                <a16:creationId xmlns:a16="http://schemas.microsoft.com/office/drawing/2014/main" id="{34D8150D-0A8A-4775-D50E-DBE004543B44}"/>
              </a:ext>
            </a:extLst>
          </p:cNvPr>
          <p:cNvSpPr txBox="1"/>
          <p:nvPr/>
        </p:nvSpPr>
        <p:spPr>
          <a:xfrm>
            <a:off x="2043870" y="2767281"/>
            <a:ext cx="7174195" cy="1323439"/>
          </a:xfrm>
          <a:prstGeom prst="rect">
            <a:avLst/>
          </a:prstGeom>
          <a:noFill/>
        </p:spPr>
        <p:txBody>
          <a:bodyPr wrap="square">
            <a:spAutoFit/>
          </a:bodyPr>
          <a:lstStyle/>
          <a:p>
            <a:r>
              <a:rPr lang="en-US" sz="8000" b="1" dirty="0">
                <a:solidFill>
                  <a:srgbClr val="63394E"/>
                </a:solidFill>
                <a:latin typeface="Calibri" panose="020F0502020204030204" pitchFamily="34" charset="0"/>
                <a:cs typeface="Times New Roman" panose="02020603050405020304" pitchFamily="18" charset="0"/>
              </a:rPr>
              <a:t>MY STORY</a:t>
            </a:r>
            <a:endParaRPr lang="en-US" sz="8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31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on a stack of books&#10;&#10;Description automatically generated">
            <a:extLst>
              <a:ext uri="{FF2B5EF4-FFF2-40B4-BE49-F238E27FC236}">
                <a16:creationId xmlns:a16="http://schemas.microsoft.com/office/drawing/2014/main" id="{7A5769C9-880F-B709-F160-7B8E2672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94441"/>
            <a:ext cx="2743200" cy="6858000"/>
          </a:xfrm>
          <a:prstGeom prst="rect">
            <a:avLst/>
          </a:prstGeom>
        </p:spPr>
      </p:pic>
      <p:sp>
        <p:nvSpPr>
          <p:cNvPr id="5" name="TextBox 4">
            <a:extLst>
              <a:ext uri="{FF2B5EF4-FFF2-40B4-BE49-F238E27FC236}">
                <a16:creationId xmlns:a16="http://schemas.microsoft.com/office/drawing/2014/main" id="{532242DA-BDC5-127A-8E15-AEDAB1A52357}"/>
              </a:ext>
            </a:extLst>
          </p:cNvPr>
          <p:cNvSpPr txBox="1"/>
          <p:nvPr/>
        </p:nvSpPr>
        <p:spPr>
          <a:xfrm>
            <a:off x="2617863" y="432723"/>
            <a:ext cx="7174195" cy="1323439"/>
          </a:xfrm>
          <a:prstGeom prst="rect">
            <a:avLst/>
          </a:prstGeom>
          <a:noFill/>
        </p:spPr>
        <p:txBody>
          <a:bodyPr wrap="square">
            <a:spAutoFit/>
          </a:bodyPr>
          <a:lstStyle/>
          <a:p>
            <a:pPr algn="ctr"/>
            <a:r>
              <a:rPr lang="en-US" sz="8000" b="1" dirty="0">
                <a:solidFill>
                  <a:srgbClr val="63394E"/>
                </a:solidFill>
                <a:latin typeface="Calibri" panose="020F0502020204030204" pitchFamily="34" charset="0"/>
                <a:cs typeface="Times New Roman" panose="02020603050405020304" pitchFamily="18" charset="0"/>
              </a:rPr>
              <a:t>INTRODUCTION</a:t>
            </a:r>
            <a:endParaRPr lang="en-US" sz="8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00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Glorious Unfolding - Steven Curtis Chapman (Official Music Video)">
            <a:hlinkClick r:id="" action="ppaction://media"/>
            <a:extLst>
              <a:ext uri="{FF2B5EF4-FFF2-40B4-BE49-F238E27FC236}">
                <a16:creationId xmlns:a16="http://schemas.microsoft.com/office/drawing/2014/main" id="{871688B1-B2F4-3000-7E6C-65D096080B6A}"/>
              </a:ext>
            </a:extLst>
          </p:cNvPr>
          <p:cNvPicPr>
            <a:picLocks noRot="1" noChangeAspect="1"/>
          </p:cNvPicPr>
          <p:nvPr>
            <a:videoFile r:link="rId1"/>
          </p:nvPr>
        </p:nvPicPr>
        <p:blipFill>
          <a:blip r:embed="rId3"/>
          <a:stretch>
            <a:fillRect/>
          </a:stretch>
        </p:blipFill>
        <p:spPr>
          <a:xfrm>
            <a:off x="26974" y="0"/>
            <a:ext cx="12138054" cy="6858000"/>
          </a:xfrm>
          <a:prstGeom prst="rect">
            <a:avLst/>
          </a:prstGeom>
        </p:spPr>
      </p:pic>
    </p:spTree>
    <p:extLst>
      <p:ext uri="{BB962C8B-B14F-4D97-AF65-F5344CB8AC3E}">
        <p14:creationId xmlns:p14="http://schemas.microsoft.com/office/powerpoint/2010/main" val="148101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831650" y="2363067"/>
            <a:ext cx="8981629" cy="861774"/>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Why tell your story?</a:t>
            </a:r>
            <a:endParaRPr lang="en-US" sz="2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61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831650" y="2363067"/>
            <a:ext cx="8981629" cy="861774"/>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Ways to tell your story</a:t>
            </a:r>
            <a:endParaRPr lang="en-US" sz="2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81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10;&#10;Description automatically generated">
            <a:extLst>
              <a:ext uri="{FF2B5EF4-FFF2-40B4-BE49-F238E27FC236}">
                <a16:creationId xmlns:a16="http://schemas.microsoft.com/office/drawing/2014/main" id="{9C789527-9612-FABC-3FA2-CF1301DC1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76" y="3844762"/>
            <a:ext cx="3896882" cy="3266748"/>
          </a:xfrm>
          <a:prstGeom prst="rect">
            <a:avLst/>
          </a:prstGeom>
        </p:spPr>
      </p:pic>
      <p:sp>
        <p:nvSpPr>
          <p:cNvPr id="4" name="TextBox 3">
            <a:extLst>
              <a:ext uri="{FF2B5EF4-FFF2-40B4-BE49-F238E27FC236}">
                <a16:creationId xmlns:a16="http://schemas.microsoft.com/office/drawing/2014/main" id="{27A8EB72-70B7-681E-1377-699407893CD1}"/>
              </a:ext>
            </a:extLst>
          </p:cNvPr>
          <p:cNvSpPr txBox="1"/>
          <p:nvPr/>
        </p:nvSpPr>
        <p:spPr>
          <a:xfrm>
            <a:off x="3139155" y="350971"/>
            <a:ext cx="6887910" cy="5324535"/>
          </a:xfrm>
          <a:prstGeom prst="rect">
            <a:avLst/>
          </a:prstGeom>
          <a:noFill/>
        </p:spPr>
        <p:txBody>
          <a:bodyPr wrap="square" rtlCol="0">
            <a:spAutoFit/>
          </a:bodyPr>
          <a:lstStyle/>
          <a:p>
            <a:pPr algn="ctr"/>
            <a:r>
              <a:rPr lang="en-US" sz="5000" dirty="0" err="1">
                <a:solidFill>
                  <a:srgbClr val="63394E"/>
                </a:solidFill>
                <a:latin typeface="Calibri" panose="020F0502020204030204" pitchFamily="34" charset="0"/>
                <a:ea typeface="Calibri" panose="020F0502020204030204" pitchFamily="34" charset="0"/>
                <a:cs typeface="Times New Roman" panose="02020603050405020304" pitchFamily="18" charset="0"/>
              </a:rPr>
              <a:t>Honour</a:t>
            </a:r>
            <a:r>
              <a:rPr lang="en-US" sz="5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 Christ and let him be the Lord of your life. Always be ready to give an answer when someone asks you about your hope. </a:t>
            </a:r>
          </a:p>
          <a:p>
            <a:pPr algn="ctr"/>
            <a:r>
              <a:rPr lang="en-US" sz="4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1 Peter 3:15 (CEV)</a:t>
            </a:r>
            <a:endParaRPr lang="en-AU" sz="4000" dirty="0">
              <a:solidFill>
                <a:srgbClr val="63394E"/>
              </a:solidFill>
            </a:endParaRPr>
          </a:p>
        </p:txBody>
      </p:sp>
    </p:spTree>
    <p:extLst>
      <p:ext uri="{BB962C8B-B14F-4D97-AF65-F5344CB8AC3E}">
        <p14:creationId xmlns:p14="http://schemas.microsoft.com/office/powerpoint/2010/main" val="1844799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686372" y="333879"/>
            <a:ext cx="8981629" cy="5324535"/>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God’s story </a:t>
            </a:r>
            <a:r>
              <a:rPr lang="en-US" sz="5000" dirty="0">
                <a:solidFill>
                  <a:srgbClr val="63394E"/>
                </a:solidFill>
                <a:latin typeface="Calibri" panose="020F0502020204030204" pitchFamily="34" charset="0"/>
                <a:cs typeface="Times New Roman" panose="02020603050405020304" pitchFamily="18" charset="0"/>
              </a:rPr>
              <a:t>= a life story leading to eternal life</a:t>
            </a:r>
          </a:p>
          <a:p>
            <a:pPr algn="ctr"/>
            <a:endParaRPr lang="en-US" sz="2000" dirty="0">
              <a:solidFill>
                <a:srgbClr val="63394E"/>
              </a:solidFill>
              <a:latin typeface="Calibri" panose="020F0502020204030204" pitchFamily="34" charset="0"/>
              <a:cs typeface="Times New Roman" panose="02020603050405020304" pitchFamily="18" charset="0"/>
            </a:endParaRPr>
          </a:p>
          <a:p>
            <a:pPr algn="ctr"/>
            <a:r>
              <a:rPr lang="en-US" sz="5000" b="1" dirty="0">
                <a:solidFill>
                  <a:srgbClr val="63394E"/>
                </a:solidFill>
                <a:latin typeface="Calibri" panose="020F0502020204030204" pitchFamily="34" charset="0"/>
                <a:cs typeface="Times New Roman" panose="02020603050405020304" pitchFamily="18" charset="0"/>
              </a:rPr>
              <a:t>Her story </a:t>
            </a:r>
            <a:r>
              <a:rPr lang="en-US" sz="5000" dirty="0">
                <a:solidFill>
                  <a:srgbClr val="63394E"/>
                </a:solidFill>
                <a:latin typeface="Calibri" panose="020F0502020204030204" pitchFamily="34" charset="0"/>
                <a:cs typeface="Times New Roman" panose="02020603050405020304" pitchFamily="18" charset="0"/>
              </a:rPr>
              <a:t>= a life story that teaches me about life</a:t>
            </a:r>
          </a:p>
          <a:p>
            <a:pPr algn="ctr"/>
            <a:endParaRPr lang="en-US" sz="2000" dirty="0">
              <a:solidFill>
                <a:srgbClr val="63394E"/>
              </a:solidFill>
              <a:latin typeface="Calibri" panose="020F0502020204030204" pitchFamily="34" charset="0"/>
              <a:cs typeface="Times New Roman" panose="02020603050405020304" pitchFamily="18" charset="0"/>
            </a:endParaRPr>
          </a:p>
          <a:p>
            <a:pPr algn="ctr"/>
            <a:r>
              <a:rPr lang="en-US" sz="5000" b="1" dirty="0">
                <a:solidFill>
                  <a:srgbClr val="63394E"/>
                </a:solidFill>
                <a:latin typeface="Calibri" panose="020F0502020204030204" pitchFamily="34" charset="0"/>
                <a:cs typeface="Times New Roman" panose="02020603050405020304" pitchFamily="18" charset="0"/>
              </a:rPr>
              <a:t>My story </a:t>
            </a:r>
            <a:r>
              <a:rPr lang="en-US" sz="5000" dirty="0">
                <a:solidFill>
                  <a:srgbClr val="63394E"/>
                </a:solidFill>
                <a:latin typeface="Calibri" panose="020F0502020204030204" pitchFamily="34" charset="0"/>
                <a:cs typeface="Times New Roman" panose="02020603050405020304" pitchFamily="18" charset="0"/>
              </a:rPr>
              <a:t>= a life story of a life well-lived</a:t>
            </a:r>
            <a:endParaRPr lang="en-AU" sz="4000" dirty="0">
              <a:solidFill>
                <a:srgbClr val="63394E"/>
              </a:solidFill>
            </a:endParaRPr>
          </a:p>
        </p:txBody>
      </p:sp>
    </p:spTree>
    <p:extLst>
      <p:ext uri="{BB962C8B-B14F-4D97-AF65-F5344CB8AC3E}">
        <p14:creationId xmlns:p14="http://schemas.microsoft.com/office/powerpoint/2010/main" val="7958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the floor reading a book&#10;&#10;Description automatically generated">
            <a:extLst>
              <a:ext uri="{FF2B5EF4-FFF2-40B4-BE49-F238E27FC236}">
                <a16:creationId xmlns:a16="http://schemas.microsoft.com/office/drawing/2014/main" id="{9EBA78EF-B3F2-0604-A48F-12D21A2DE92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626692" y="-230737"/>
            <a:ext cx="10041308" cy="7529590"/>
          </a:xfrm>
          <a:prstGeom prst="rect">
            <a:avLst/>
          </a:prstGeom>
        </p:spPr>
      </p:pic>
    </p:spTree>
    <p:extLst>
      <p:ext uri="{BB962C8B-B14F-4D97-AF65-F5344CB8AC3E}">
        <p14:creationId xmlns:p14="http://schemas.microsoft.com/office/powerpoint/2010/main" val="2499718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on a stack of books&#10;&#10;Description automatically generated">
            <a:extLst>
              <a:ext uri="{FF2B5EF4-FFF2-40B4-BE49-F238E27FC236}">
                <a16:creationId xmlns:a16="http://schemas.microsoft.com/office/drawing/2014/main" id="{7A5769C9-880F-B709-F160-7B8E2672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94441"/>
            <a:ext cx="2743200" cy="6858000"/>
          </a:xfrm>
          <a:prstGeom prst="rect">
            <a:avLst/>
          </a:prstGeom>
        </p:spPr>
      </p:pic>
      <p:sp>
        <p:nvSpPr>
          <p:cNvPr id="5" name="TextBox 4">
            <a:extLst>
              <a:ext uri="{FF2B5EF4-FFF2-40B4-BE49-F238E27FC236}">
                <a16:creationId xmlns:a16="http://schemas.microsoft.com/office/drawing/2014/main" id="{532242DA-BDC5-127A-8E15-AEDAB1A52357}"/>
              </a:ext>
            </a:extLst>
          </p:cNvPr>
          <p:cNvSpPr txBox="1"/>
          <p:nvPr/>
        </p:nvSpPr>
        <p:spPr>
          <a:xfrm>
            <a:off x="1942743" y="1597666"/>
            <a:ext cx="5768410" cy="1323439"/>
          </a:xfrm>
          <a:prstGeom prst="rect">
            <a:avLst/>
          </a:prstGeom>
          <a:noFill/>
        </p:spPr>
        <p:txBody>
          <a:bodyPr wrap="square">
            <a:spAutoFit/>
          </a:bodyPr>
          <a:lstStyle/>
          <a:p>
            <a:r>
              <a:rPr lang="en-US" sz="8000" dirty="0">
                <a:solidFill>
                  <a:srgbClr val="63394E"/>
                </a:solidFill>
                <a:latin typeface="Calibri" panose="020F0502020204030204" pitchFamily="34" charset="0"/>
                <a:cs typeface="Times New Roman" panose="02020603050405020304" pitchFamily="18" charset="0"/>
              </a:rPr>
              <a:t>Chapter 5</a:t>
            </a:r>
          </a:p>
        </p:txBody>
      </p:sp>
      <p:sp>
        <p:nvSpPr>
          <p:cNvPr id="2" name="TextBox 1">
            <a:extLst>
              <a:ext uri="{FF2B5EF4-FFF2-40B4-BE49-F238E27FC236}">
                <a16:creationId xmlns:a16="http://schemas.microsoft.com/office/drawing/2014/main" id="{34D8150D-0A8A-4775-D50E-DBE004543B44}"/>
              </a:ext>
            </a:extLst>
          </p:cNvPr>
          <p:cNvSpPr txBox="1"/>
          <p:nvPr/>
        </p:nvSpPr>
        <p:spPr>
          <a:xfrm>
            <a:off x="2043870" y="2767280"/>
            <a:ext cx="6744056" cy="3785652"/>
          </a:xfrm>
          <a:prstGeom prst="rect">
            <a:avLst/>
          </a:prstGeom>
          <a:noFill/>
        </p:spPr>
        <p:txBody>
          <a:bodyPr wrap="square">
            <a:spAutoFit/>
          </a:bodyPr>
          <a:lstStyle/>
          <a:p>
            <a:r>
              <a:rPr lang="en-US" sz="8000" b="1" dirty="0">
                <a:solidFill>
                  <a:srgbClr val="63394E"/>
                </a:solidFill>
                <a:latin typeface="Calibri" panose="020F0502020204030204" pitchFamily="34" charset="0"/>
                <a:cs typeface="Times New Roman" panose="02020603050405020304" pitchFamily="18" charset="0"/>
              </a:rPr>
              <a:t>THE STORIES WE TELL OURSELVES</a:t>
            </a:r>
            <a:endParaRPr lang="en-US" sz="8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9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10;&#10;Description automatically generated">
            <a:extLst>
              <a:ext uri="{FF2B5EF4-FFF2-40B4-BE49-F238E27FC236}">
                <a16:creationId xmlns:a16="http://schemas.microsoft.com/office/drawing/2014/main" id="{9C789527-9612-FABC-3FA2-CF1301DC1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76" y="3844762"/>
            <a:ext cx="3896882" cy="3266748"/>
          </a:xfrm>
          <a:prstGeom prst="rect">
            <a:avLst/>
          </a:prstGeom>
        </p:spPr>
      </p:pic>
      <p:sp>
        <p:nvSpPr>
          <p:cNvPr id="4" name="TextBox 3">
            <a:extLst>
              <a:ext uri="{FF2B5EF4-FFF2-40B4-BE49-F238E27FC236}">
                <a16:creationId xmlns:a16="http://schemas.microsoft.com/office/drawing/2014/main" id="{27A8EB72-70B7-681E-1377-699407893CD1}"/>
              </a:ext>
            </a:extLst>
          </p:cNvPr>
          <p:cNvSpPr txBox="1"/>
          <p:nvPr/>
        </p:nvSpPr>
        <p:spPr>
          <a:xfrm>
            <a:off x="3056028" y="1505133"/>
            <a:ext cx="6887910" cy="3016210"/>
          </a:xfrm>
          <a:prstGeom prst="rect">
            <a:avLst/>
          </a:prstGeom>
          <a:noFill/>
        </p:spPr>
        <p:txBody>
          <a:bodyPr wrap="square" rtlCol="0">
            <a:spAutoFit/>
          </a:bodyPr>
          <a:lstStyle/>
          <a:p>
            <a:pPr algn="ctr"/>
            <a:r>
              <a:rPr lang="en-US" sz="5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We take hold of every thoughts and make it obey Christ.</a:t>
            </a:r>
          </a:p>
          <a:p>
            <a:pPr algn="ctr"/>
            <a:r>
              <a:rPr lang="en-US" sz="4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2 Corinthians 10:5 (NIV)</a:t>
            </a:r>
            <a:endParaRPr lang="en-AU" sz="4000" dirty="0">
              <a:solidFill>
                <a:srgbClr val="63394E"/>
              </a:solidFill>
            </a:endParaRPr>
          </a:p>
        </p:txBody>
      </p:sp>
    </p:spTree>
    <p:extLst>
      <p:ext uri="{BB962C8B-B14F-4D97-AF65-F5344CB8AC3E}">
        <p14:creationId xmlns:p14="http://schemas.microsoft.com/office/powerpoint/2010/main" val="252682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831650" y="2363067"/>
            <a:ext cx="8517891" cy="1631216"/>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The stories we tell ourselves are powerful</a:t>
            </a:r>
            <a:endParaRPr lang="en-US" sz="2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6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831650" y="2363067"/>
            <a:ext cx="8517891" cy="861774"/>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Tools to train our thinking</a:t>
            </a:r>
            <a:endParaRPr lang="en-US" sz="2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17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leeping on a table&#10;&#10;Description automatically generated">
            <a:extLst>
              <a:ext uri="{FF2B5EF4-FFF2-40B4-BE49-F238E27FC236}">
                <a16:creationId xmlns:a16="http://schemas.microsoft.com/office/drawing/2014/main" id="{0B2A0C00-3754-ABE1-6EC3-9425601BE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19112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10;&#10;Description automatically generated">
            <a:extLst>
              <a:ext uri="{FF2B5EF4-FFF2-40B4-BE49-F238E27FC236}">
                <a16:creationId xmlns:a16="http://schemas.microsoft.com/office/drawing/2014/main" id="{9C789527-9612-FABC-3FA2-CF1301DC1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76" y="3844762"/>
            <a:ext cx="3896882" cy="3266748"/>
          </a:xfrm>
          <a:prstGeom prst="rect">
            <a:avLst/>
          </a:prstGeom>
        </p:spPr>
      </p:pic>
      <p:sp>
        <p:nvSpPr>
          <p:cNvPr id="4" name="TextBox 3">
            <a:extLst>
              <a:ext uri="{FF2B5EF4-FFF2-40B4-BE49-F238E27FC236}">
                <a16:creationId xmlns:a16="http://schemas.microsoft.com/office/drawing/2014/main" id="{27A8EB72-70B7-681E-1377-699407893CD1}"/>
              </a:ext>
            </a:extLst>
          </p:cNvPr>
          <p:cNvSpPr txBox="1"/>
          <p:nvPr/>
        </p:nvSpPr>
        <p:spPr>
          <a:xfrm>
            <a:off x="2031310" y="223264"/>
            <a:ext cx="8129381" cy="4862870"/>
          </a:xfrm>
          <a:prstGeom prst="rect">
            <a:avLst/>
          </a:prstGeom>
          <a:noFill/>
        </p:spPr>
        <p:txBody>
          <a:bodyPr wrap="square" rtlCol="0">
            <a:spAutoFit/>
          </a:bodyPr>
          <a:lstStyle/>
          <a:p>
            <a:pPr algn="ctr"/>
            <a:r>
              <a:rPr lang="en-AU" sz="4500" dirty="0">
                <a:solidFill>
                  <a:srgbClr val="63394E"/>
                </a:solidFill>
                <a:latin typeface="Calibri" panose="020F0502020204030204" pitchFamily="34" charset="0"/>
                <a:ea typeface="Calibri" panose="020F0502020204030204" pitchFamily="34" charset="0"/>
                <a:cs typeface="Times New Roman" panose="02020603050405020304" pitchFamily="18" charset="0"/>
              </a:rPr>
              <a:t>Do not conform to the pattern of this world, but be transformed by the renewing of your mind. Then you will be able to test and approve what God’s will is—his good, pleasing and perfect will.</a:t>
            </a:r>
            <a:r>
              <a:rPr lang="en-US" sz="4500" dirty="0">
                <a:solidFill>
                  <a:srgbClr val="63394E"/>
                </a:solidFill>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Romans 12:2(NIV)</a:t>
            </a:r>
            <a:endParaRPr lang="en-AU" sz="4000" dirty="0">
              <a:solidFill>
                <a:srgbClr val="63394E"/>
              </a:solidFill>
            </a:endParaRPr>
          </a:p>
        </p:txBody>
      </p:sp>
    </p:spTree>
    <p:extLst>
      <p:ext uri="{BB962C8B-B14F-4D97-AF65-F5344CB8AC3E}">
        <p14:creationId xmlns:p14="http://schemas.microsoft.com/office/powerpoint/2010/main" val="2851869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ck of books&#10;&#10;Description automatically generated">
            <a:extLst>
              <a:ext uri="{FF2B5EF4-FFF2-40B4-BE49-F238E27FC236}">
                <a16:creationId xmlns:a16="http://schemas.microsoft.com/office/drawing/2014/main" id="{4B11C1D3-D1FD-6FF0-3060-5A4B40F5D2C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370176" y="-632689"/>
            <a:ext cx="9238003" cy="7744199"/>
          </a:xfrm>
          <a:prstGeom prst="rect">
            <a:avLst/>
          </a:prstGeom>
        </p:spPr>
      </p:pic>
      <p:sp>
        <p:nvSpPr>
          <p:cNvPr id="4" name="TextBox 3">
            <a:extLst>
              <a:ext uri="{FF2B5EF4-FFF2-40B4-BE49-F238E27FC236}">
                <a16:creationId xmlns:a16="http://schemas.microsoft.com/office/drawing/2014/main" id="{27A8EB72-70B7-681E-1377-699407893CD1}"/>
              </a:ext>
            </a:extLst>
          </p:cNvPr>
          <p:cNvSpPr txBox="1"/>
          <p:nvPr/>
        </p:nvSpPr>
        <p:spPr>
          <a:xfrm>
            <a:off x="1814557" y="350970"/>
            <a:ext cx="8511611" cy="6093976"/>
          </a:xfrm>
          <a:prstGeom prst="rect">
            <a:avLst/>
          </a:prstGeom>
          <a:noFill/>
        </p:spPr>
        <p:txBody>
          <a:bodyPr wrap="square" rtlCol="0">
            <a:spAutoFit/>
          </a:bodyPr>
          <a:lstStyle/>
          <a:p>
            <a:pPr algn="ctr"/>
            <a:r>
              <a:rPr lang="en-AU" sz="3000" dirty="0">
                <a:solidFill>
                  <a:srgbClr val="63394E"/>
                </a:solidFill>
              </a:rPr>
              <a:t>So here’s what I want you to do, God helping you: Take your everyday, ordinary life—your sleeping, eating, going-to-work, and walking-around life—and place it before God as an offering. Embracing what God does for you is the best thing you can do for him. Don’t become so well-adjusted to your culture that you fit into it without even thinking. Instead, fix your attention on God. You’ll be changed from the inside out. Readily recognize what he wants from you, and quickly respond to it. Unlike the culture around you, always dragging you down to its level of immaturity, God brings the best out of you, develops well-formed maturity in you. </a:t>
            </a:r>
            <a:r>
              <a:rPr lang="en-US" sz="3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Romans 12:2 (The Message) </a:t>
            </a:r>
            <a:endParaRPr lang="en-AU" sz="3000" dirty="0">
              <a:solidFill>
                <a:srgbClr val="63394E"/>
              </a:solidFill>
            </a:endParaRPr>
          </a:p>
        </p:txBody>
      </p:sp>
    </p:spTree>
    <p:extLst>
      <p:ext uri="{BB962C8B-B14F-4D97-AF65-F5344CB8AC3E}">
        <p14:creationId xmlns:p14="http://schemas.microsoft.com/office/powerpoint/2010/main" val="927666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ck of books&#10;&#10;Description automatically generated">
            <a:extLst>
              <a:ext uri="{FF2B5EF4-FFF2-40B4-BE49-F238E27FC236}">
                <a16:creationId xmlns:a16="http://schemas.microsoft.com/office/drawing/2014/main" id="{4B11C1D3-D1FD-6FF0-3060-5A4B40F5D2C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370176" y="-632689"/>
            <a:ext cx="9238003" cy="7744199"/>
          </a:xfrm>
          <a:prstGeom prst="rect">
            <a:avLst/>
          </a:prstGeom>
        </p:spPr>
      </p:pic>
      <p:sp>
        <p:nvSpPr>
          <p:cNvPr id="4" name="TextBox 3">
            <a:extLst>
              <a:ext uri="{FF2B5EF4-FFF2-40B4-BE49-F238E27FC236}">
                <a16:creationId xmlns:a16="http://schemas.microsoft.com/office/drawing/2014/main" id="{27A8EB72-70B7-681E-1377-699407893CD1}"/>
              </a:ext>
            </a:extLst>
          </p:cNvPr>
          <p:cNvSpPr txBox="1"/>
          <p:nvPr/>
        </p:nvSpPr>
        <p:spPr>
          <a:xfrm>
            <a:off x="1814557" y="350971"/>
            <a:ext cx="8511611" cy="5663089"/>
          </a:xfrm>
          <a:prstGeom prst="rect">
            <a:avLst/>
          </a:prstGeom>
          <a:noFill/>
        </p:spPr>
        <p:txBody>
          <a:bodyPr wrap="square" rtlCol="0">
            <a:spAutoFit/>
          </a:bodyPr>
          <a:lstStyle/>
          <a:p>
            <a:pPr algn="ctr"/>
            <a:r>
              <a:rPr lang="en-US" sz="4600" dirty="0">
                <a:solidFill>
                  <a:srgbClr val="63394E"/>
                </a:solidFill>
                <a:latin typeface="Calibri" panose="020F0502020204030204" pitchFamily="34" charset="0"/>
                <a:ea typeface="Calibri" panose="020F0502020204030204" pitchFamily="34" charset="0"/>
                <a:cs typeface="Times New Roman" panose="02020603050405020304" pitchFamily="18" charset="0"/>
              </a:rPr>
              <a:t>Finally, brothers and sisters, whatever is true, whatever is noble, whatever is right, whatever is pure, whatever is lovely, whatever is admirable—if anything is excellent or praiseworthy—think about such things. </a:t>
            </a:r>
          </a:p>
          <a:p>
            <a:pPr algn="ctr"/>
            <a:r>
              <a:rPr lang="en-US" sz="4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Philippians 4:8 (NIV) </a:t>
            </a:r>
            <a:endParaRPr lang="en-AU" sz="4000" dirty="0">
              <a:solidFill>
                <a:srgbClr val="63394E"/>
              </a:solidFill>
            </a:endParaRPr>
          </a:p>
        </p:txBody>
      </p:sp>
    </p:spTree>
    <p:extLst>
      <p:ext uri="{BB962C8B-B14F-4D97-AF65-F5344CB8AC3E}">
        <p14:creationId xmlns:p14="http://schemas.microsoft.com/office/powerpoint/2010/main" val="1912258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books and a book&#10;&#10;Description automatically generated">
            <a:extLst>
              <a:ext uri="{FF2B5EF4-FFF2-40B4-BE49-F238E27FC236}">
                <a16:creationId xmlns:a16="http://schemas.microsoft.com/office/drawing/2014/main" id="{A8EC4272-DC9B-C70F-AA0A-6449D639D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9" y="0"/>
            <a:ext cx="8180863" cy="6858000"/>
          </a:xfrm>
          <a:prstGeom prst="rect">
            <a:avLst/>
          </a:prstGeom>
        </p:spPr>
      </p:pic>
    </p:spTree>
    <p:extLst>
      <p:ext uri="{BB962C8B-B14F-4D97-AF65-F5344CB8AC3E}">
        <p14:creationId xmlns:p14="http://schemas.microsoft.com/office/powerpoint/2010/main" val="333386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on a stack of books&#10;&#10;Description automatically generated">
            <a:extLst>
              <a:ext uri="{FF2B5EF4-FFF2-40B4-BE49-F238E27FC236}">
                <a16:creationId xmlns:a16="http://schemas.microsoft.com/office/drawing/2014/main" id="{7A5769C9-880F-B709-F160-7B8E2672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94441"/>
            <a:ext cx="2743200" cy="6858000"/>
          </a:xfrm>
          <a:prstGeom prst="rect">
            <a:avLst/>
          </a:prstGeom>
        </p:spPr>
      </p:pic>
      <p:sp>
        <p:nvSpPr>
          <p:cNvPr id="5" name="TextBox 4">
            <a:extLst>
              <a:ext uri="{FF2B5EF4-FFF2-40B4-BE49-F238E27FC236}">
                <a16:creationId xmlns:a16="http://schemas.microsoft.com/office/drawing/2014/main" id="{532242DA-BDC5-127A-8E15-AEDAB1A52357}"/>
              </a:ext>
            </a:extLst>
          </p:cNvPr>
          <p:cNvSpPr txBox="1"/>
          <p:nvPr/>
        </p:nvSpPr>
        <p:spPr>
          <a:xfrm>
            <a:off x="1942743" y="1597666"/>
            <a:ext cx="5768410" cy="1323439"/>
          </a:xfrm>
          <a:prstGeom prst="rect">
            <a:avLst/>
          </a:prstGeom>
          <a:noFill/>
        </p:spPr>
        <p:txBody>
          <a:bodyPr wrap="square">
            <a:spAutoFit/>
          </a:bodyPr>
          <a:lstStyle/>
          <a:p>
            <a:r>
              <a:rPr lang="en-US" sz="8000" dirty="0">
                <a:solidFill>
                  <a:srgbClr val="63394E"/>
                </a:solidFill>
                <a:latin typeface="Calibri" panose="020F0502020204030204" pitchFamily="34" charset="0"/>
                <a:cs typeface="Times New Roman" panose="02020603050405020304" pitchFamily="18" charset="0"/>
              </a:rPr>
              <a:t>Chapter 6</a:t>
            </a:r>
          </a:p>
        </p:txBody>
      </p:sp>
      <p:sp>
        <p:nvSpPr>
          <p:cNvPr id="2" name="TextBox 1">
            <a:extLst>
              <a:ext uri="{FF2B5EF4-FFF2-40B4-BE49-F238E27FC236}">
                <a16:creationId xmlns:a16="http://schemas.microsoft.com/office/drawing/2014/main" id="{34D8150D-0A8A-4775-D50E-DBE004543B44}"/>
              </a:ext>
            </a:extLst>
          </p:cNvPr>
          <p:cNvSpPr txBox="1"/>
          <p:nvPr/>
        </p:nvSpPr>
        <p:spPr>
          <a:xfrm>
            <a:off x="2043870" y="2767281"/>
            <a:ext cx="6744056" cy="1323439"/>
          </a:xfrm>
          <a:prstGeom prst="rect">
            <a:avLst/>
          </a:prstGeom>
          <a:noFill/>
        </p:spPr>
        <p:txBody>
          <a:bodyPr wrap="square">
            <a:spAutoFit/>
          </a:bodyPr>
          <a:lstStyle/>
          <a:p>
            <a:r>
              <a:rPr lang="en-US" sz="8000" b="1" dirty="0">
                <a:solidFill>
                  <a:srgbClr val="63394E"/>
                </a:solidFill>
                <a:latin typeface="Calibri" panose="020F0502020204030204" pitchFamily="34" charset="0"/>
                <a:cs typeface="Times New Roman" panose="02020603050405020304" pitchFamily="18" charset="0"/>
              </a:rPr>
              <a:t>LISTENING</a:t>
            </a:r>
            <a:endParaRPr lang="en-US" sz="8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4939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ast Daughter – Learning Circle Australia">
            <a:extLst>
              <a:ext uri="{FF2B5EF4-FFF2-40B4-BE49-F238E27FC236}">
                <a16:creationId xmlns:a16="http://schemas.microsoft.com/office/drawing/2014/main" id="{B15E1077-013C-6793-CC90-39CFA6D63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109" y="979561"/>
            <a:ext cx="7810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8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686372" y="1068818"/>
            <a:ext cx="8981629" cy="3170099"/>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Listening</a:t>
            </a:r>
          </a:p>
          <a:p>
            <a:pPr algn="ctr"/>
            <a:r>
              <a:rPr lang="en-US" sz="5000" dirty="0">
                <a:solidFill>
                  <a:srgbClr val="63394E"/>
                </a:solidFill>
                <a:latin typeface="Calibri" panose="020F0502020204030204" pitchFamily="34" charset="0"/>
                <a:cs typeface="Times New Roman" panose="02020603050405020304" pitchFamily="18" charset="0"/>
              </a:rPr>
              <a:t>To God’s story</a:t>
            </a:r>
          </a:p>
          <a:p>
            <a:pPr algn="ctr"/>
            <a:r>
              <a:rPr lang="en-US" sz="5000" dirty="0">
                <a:solidFill>
                  <a:srgbClr val="63394E"/>
                </a:solidFill>
                <a:latin typeface="Calibri" panose="020F0502020204030204" pitchFamily="34" charset="0"/>
                <a:cs typeface="Times New Roman" panose="02020603050405020304" pitchFamily="18" charset="0"/>
              </a:rPr>
              <a:t>To Her story</a:t>
            </a:r>
          </a:p>
          <a:p>
            <a:pPr algn="ctr"/>
            <a:r>
              <a:rPr lang="en-US" sz="5000" dirty="0">
                <a:solidFill>
                  <a:srgbClr val="63394E"/>
                </a:solidFill>
                <a:latin typeface="Calibri" panose="020F0502020204030204" pitchFamily="34" charset="0"/>
                <a:cs typeface="Times New Roman" panose="02020603050405020304" pitchFamily="18" charset="0"/>
              </a:rPr>
              <a:t>To My story</a:t>
            </a:r>
            <a:endParaRPr lang="en-AU" sz="4000" dirty="0">
              <a:solidFill>
                <a:srgbClr val="63394E"/>
              </a:solidFill>
            </a:endParaRPr>
          </a:p>
        </p:txBody>
      </p:sp>
    </p:spTree>
    <p:extLst>
      <p:ext uri="{BB962C8B-B14F-4D97-AF65-F5344CB8AC3E}">
        <p14:creationId xmlns:p14="http://schemas.microsoft.com/office/powerpoint/2010/main" val="313725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754738" y="2290866"/>
            <a:ext cx="8981629" cy="861774"/>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Holding space for each other</a:t>
            </a:r>
          </a:p>
        </p:txBody>
      </p:sp>
    </p:spTree>
    <p:extLst>
      <p:ext uri="{BB962C8B-B14F-4D97-AF65-F5344CB8AC3E}">
        <p14:creationId xmlns:p14="http://schemas.microsoft.com/office/powerpoint/2010/main" val="273105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10;&#10;Description automatically generated">
            <a:extLst>
              <a:ext uri="{FF2B5EF4-FFF2-40B4-BE49-F238E27FC236}">
                <a16:creationId xmlns:a16="http://schemas.microsoft.com/office/drawing/2014/main" id="{9C789527-9612-FABC-3FA2-CF1301DC1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76" y="3844762"/>
            <a:ext cx="3896882" cy="3266748"/>
          </a:xfrm>
          <a:prstGeom prst="rect">
            <a:avLst/>
          </a:prstGeom>
        </p:spPr>
      </p:pic>
      <p:sp>
        <p:nvSpPr>
          <p:cNvPr id="4" name="TextBox 3">
            <a:extLst>
              <a:ext uri="{FF2B5EF4-FFF2-40B4-BE49-F238E27FC236}">
                <a16:creationId xmlns:a16="http://schemas.microsoft.com/office/drawing/2014/main" id="{27A8EB72-70B7-681E-1377-699407893CD1}"/>
              </a:ext>
            </a:extLst>
          </p:cNvPr>
          <p:cNvSpPr txBox="1"/>
          <p:nvPr/>
        </p:nvSpPr>
        <p:spPr>
          <a:xfrm>
            <a:off x="2972901" y="366038"/>
            <a:ext cx="6887910" cy="4555093"/>
          </a:xfrm>
          <a:prstGeom prst="rect">
            <a:avLst/>
          </a:prstGeom>
          <a:noFill/>
        </p:spPr>
        <p:txBody>
          <a:bodyPr wrap="square" rtlCol="0">
            <a:spAutoFit/>
          </a:bodyPr>
          <a:lstStyle/>
          <a:p>
            <a:pPr algn="ctr"/>
            <a:r>
              <a:rPr lang="en-AU" sz="5000" dirty="0">
                <a:solidFill>
                  <a:srgbClr val="63394E"/>
                </a:solidFill>
                <a:latin typeface="system-ui"/>
              </a:rPr>
              <a:t>There is a time</a:t>
            </a:r>
            <a:br>
              <a:rPr lang="en-AU" sz="5000" dirty="0">
                <a:solidFill>
                  <a:srgbClr val="63394E"/>
                </a:solidFill>
              </a:rPr>
            </a:br>
            <a:r>
              <a:rPr lang="en-AU" sz="5000" dirty="0">
                <a:solidFill>
                  <a:srgbClr val="63394E"/>
                </a:solidFill>
                <a:latin typeface="system-ui"/>
              </a:rPr>
              <a:t>for finding and losing, keeping and giving,</a:t>
            </a:r>
            <a:br>
              <a:rPr lang="en-AU" sz="5000" dirty="0">
                <a:solidFill>
                  <a:srgbClr val="63394E"/>
                </a:solidFill>
              </a:rPr>
            </a:br>
            <a:r>
              <a:rPr lang="en-AU" sz="5000" dirty="0">
                <a:solidFill>
                  <a:srgbClr val="63394E"/>
                </a:solidFill>
                <a:latin typeface="system-ui"/>
              </a:rPr>
              <a:t>for tearing and sewing,</a:t>
            </a:r>
            <a:br>
              <a:rPr lang="en-AU" sz="5000" dirty="0">
                <a:solidFill>
                  <a:srgbClr val="63394E"/>
                </a:solidFill>
              </a:rPr>
            </a:br>
            <a:r>
              <a:rPr lang="en-AU" sz="5000" dirty="0">
                <a:solidFill>
                  <a:srgbClr val="63394E"/>
                </a:solidFill>
                <a:latin typeface="system-ui"/>
              </a:rPr>
              <a:t>listening and speaking. </a:t>
            </a:r>
            <a:r>
              <a:rPr lang="en-US" sz="4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Ecclesiastes 3:6,7 (CEV)</a:t>
            </a:r>
            <a:endParaRPr lang="en-AU" sz="4000" dirty="0">
              <a:solidFill>
                <a:srgbClr val="63394E"/>
              </a:solidFill>
            </a:endParaRPr>
          </a:p>
        </p:txBody>
      </p:sp>
    </p:spTree>
    <p:extLst>
      <p:ext uri="{BB962C8B-B14F-4D97-AF65-F5344CB8AC3E}">
        <p14:creationId xmlns:p14="http://schemas.microsoft.com/office/powerpoint/2010/main" val="2212438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754738" y="2290866"/>
            <a:ext cx="8981629" cy="861774"/>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Tips for great listening</a:t>
            </a:r>
          </a:p>
        </p:txBody>
      </p:sp>
    </p:spTree>
    <p:extLst>
      <p:ext uri="{BB962C8B-B14F-4D97-AF65-F5344CB8AC3E}">
        <p14:creationId xmlns:p14="http://schemas.microsoft.com/office/powerpoint/2010/main" val="12868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on a stack of books&#10;&#10;Description automatically generated">
            <a:extLst>
              <a:ext uri="{FF2B5EF4-FFF2-40B4-BE49-F238E27FC236}">
                <a16:creationId xmlns:a16="http://schemas.microsoft.com/office/drawing/2014/main" id="{7A5769C9-880F-B709-F160-7B8E2672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94441"/>
            <a:ext cx="2743200" cy="6858000"/>
          </a:xfrm>
          <a:prstGeom prst="rect">
            <a:avLst/>
          </a:prstGeom>
        </p:spPr>
      </p:pic>
      <p:sp>
        <p:nvSpPr>
          <p:cNvPr id="5" name="TextBox 4">
            <a:extLst>
              <a:ext uri="{FF2B5EF4-FFF2-40B4-BE49-F238E27FC236}">
                <a16:creationId xmlns:a16="http://schemas.microsoft.com/office/drawing/2014/main" id="{532242DA-BDC5-127A-8E15-AEDAB1A52357}"/>
              </a:ext>
            </a:extLst>
          </p:cNvPr>
          <p:cNvSpPr txBox="1"/>
          <p:nvPr/>
        </p:nvSpPr>
        <p:spPr>
          <a:xfrm>
            <a:off x="1942743" y="1597666"/>
            <a:ext cx="5768410" cy="1323439"/>
          </a:xfrm>
          <a:prstGeom prst="rect">
            <a:avLst/>
          </a:prstGeom>
          <a:noFill/>
        </p:spPr>
        <p:txBody>
          <a:bodyPr wrap="square">
            <a:spAutoFit/>
          </a:bodyPr>
          <a:lstStyle/>
          <a:p>
            <a:r>
              <a:rPr lang="en-US" sz="8000" dirty="0">
                <a:solidFill>
                  <a:srgbClr val="63394E"/>
                </a:solidFill>
                <a:latin typeface="Calibri" panose="020F0502020204030204" pitchFamily="34" charset="0"/>
                <a:cs typeface="Times New Roman" panose="02020603050405020304" pitchFamily="18" charset="0"/>
              </a:rPr>
              <a:t>Chapter 1</a:t>
            </a:r>
          </a:p>
        </p:txBody>
      </p:sp>
      <p:sp>
        <p:nvSpPr>
          <p:cNvPr id="2" name="TextBox 1">
            <a:extLst>
              <a:ext uri="{FF2B5EF4-FFF2-40B4-BE49-F238E27FC236}">
                <a16:creationId xmlns:a16="http://schemas.microsoft.com/office/drawing/2014/main" id="{34D8150D-0A8A-4775-D50E-DBE004543B44}"/>
              </a:ext>
            </a:extLst>
          </p:cNvPr>
          <p:cNvSpPr txBox="1"/>
          <p:nvPr/>
        </p:nvSpPr>
        <p:spPr>
          <a:xfrm>
            <a:off x="2043870" y="2767281"/>
            <a:ext cx="7174195" cy="1323439"/>
          </a:xfrm>
          <a:prstGeom prst="rect">
            <a:avLst/>
          </a:prstGeom>
          <a:noFill/>
        </p:spPr>
        <p:txBody>
          <a:bodyPr wrap="square">
            <a:spAutoFit/>
          </a:bodyPr>
          <a:lstStyle/>
          <a:p>
            <a:r>
              <a:rPr lang="en-US" sz="8000" b="1" dirty="0">
                <a:solidFill>
                  <a:srgbClr val="63394E"/>
                </a:solidFill>
                <a:latin typeface="Calibri" panose="020F0502020204030204" pitchFamily="34" charset="0"/>
                <a:cs typeface="Times New Roman" panose="02020603050405020304" pitchFamily="18" charset="0"/>
              </a:rPr>
              <a:t>WHY STORY?</a:t>
            </a:r>
            <a:endParaRPr lang="en-US" sz="8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940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the floor reading a book&#10;&#10;Description automatically generated">
            <a:extLst>
              <a:ext uri="{FF2B5EF4-FFF2-40B4-BE49-F238E27FC236}">
                <a16:creationId xmlns:a16="http://schemas.microsoft.com/office/drawing/2014/main" id="{9EBA78EF-B3F2-0604-A48F-12D21A2DE92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626692" y="-230737"/>
            <a:ext cx="10041308" cy="7529590"/>
          </a:xfrm>
          <a:prstGeom prst="rect">
            <a:avLst/>
          </a:prstGeom>
        </p:spPr>
      </p:pic>
    </p:spTree>
    <p:extLst>
      <p:ext uri="{BB962C8B-B14F-4D97-AF65-F5344CB8AC3E}">
        <p14:creationId xmlns:p14="http://schemas.microsoft.com/office/powerpoint/2010/main" val="132508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686372" y="1402103"/>
            <a:ext cx="8981629" cy="2400657"/>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Why </a:t>
            </a:r>
            <a:r>
              <a:rPr lang="en-US" sz="5000" dirty="0">
                <a:solidFill>
                  <a:srgbClr val="63394E"/>
                </a:solidFill>
                <a:latin typeface="Calibri" panose="020F0502020204030204" pitchFamily="34" charset="0"/>
                <a:cs typeface="Times New Roman" panose="02020603050405020304" pitchFamily="18" charset="0"/>
              </a:rPr>
              <a:t>are stories so powerful?</a:t>
            </a:r>
          </a:p>
          <a:p>
            <a:pPr algn="ctr"/>
            <a:endParaRPr lang="en-US" sz="5000" b="1" dirty="0">
              <a:solidFill>
                <a:srgbClr val="63394E"/>
              </a:solidFill>
              <a:latin typeface="Calibri" panose="020F0502020204030204" pitchFamily="34" charset="0"/>
              <a:cs typeface="Times New Roman" panose="02020603050405020304" pitchFamily="18" charset="0"/>
            </a:endParaRPr>
          </a:p>
          <a:p>
            <a:pPr algn="ctr"/>
            <a:r>
              <a:rPr lang="en-US" sz="5000" b="1" dirty="0">
                <a:solidFill>
                  <a:srgbClr val="63394E"/>
                </a:solidFill>
                <a:latin typeface="Calibri" panose="020F0502020204030204" pitchFamily="34" charset="0"/>
                <a:cs typeface="Times New Roman" panose="02020603050405020304" pitchFamily="18" charset="0"/>
              </a:rPr>
              <a:t>What </a:t>
            </a:r>
            <a:r>
              <a:rPr lang="en-US" sz="5000" dirty="0">
                <a:solidFill>
                  <a:srgbClr val="63394E"/>
                </a:solidFill>
                <a:latin typeface="Calibri" panose="020F0502020204030204" pitchFamily="34" charset="0"/>
                <a:cs typeface="Times New Roman" panose="02020603050405020304" pitchFamily="18" charset="0"/>
              </a:rPr>
              <a:t>makes a great story?</a:t>
            </a:r>
            <a:endParaRPr lang="en-US" sz="2000" b="1"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the floor reading a book&#10;&#10;Description automatically generated">
            <a:extLst>
              <a:ext uri="{FF2B5EF4-FFF2-40B4-BE49-F238E27FC236}">
                <a16:creationId xmlns:a16="http://schemas.microsoft.com/office/drawing/2014/main" id="{B8BCC5B7-763F-06FF-0A62-22F8598B2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9" y="0"/>
            <a:ext cx="8180863" cy="6858000"/>
          </a:xfrm>
          <a:prstGeom prst="rect">
            <a:avLst/>
          </a:prstGeom>
        </p:spPr>
      </p:pic>
    </p:spTree>
    <p:extLst>
      <p:ext uri="{BB962C8B-B14F-4D97-AF65-F5344CB8AC3E}">
        <p14:creationId xmlns:p14="http://schemas.microsoft.com/office/powerpoint/2010/main" val="187682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10;&#10;Description automatically generated">
            <a:extLst>
              <a:ext uri="{FF2B5EF4-FFF2-40B4-BE49-F238E27FC236}">
                <a16:creationId xmlns:a16="http://schemas.microsoft.com/office/drawing/2014/main" id="{9C789527-9612-FABC-3FA2-CF1301DC1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76" y="3844762"/>
            <a:ext cx="3896882" cy="3266748"/>
          </a:xfrm>
          <a:prstGeom prst="rect">
            <a:avLst/>
          </a:prstGeom>
        </p:spPr>
      </p:pic>
      <p:sp>
        <p:nvSpPr>
          <p:cNvPr id="4" name="TextBox 3">
            <a:extLst>
              <a:ext uri="{FF2B5EF4-FFF2-40B4-BE49-F238E27FC236}">
                <a16:creationId xmlns:a16="http://schemas.microsoft.com/office/drawing/2014/main" id="{27A8EB72-70B7-681E-1377-699407893CD1}"/>
              </a:ext>
            </a:extLst>
          </p:cNvPr>
          <p:cNvSpPr txBox="1"/>
          <p:nvPr/>
        </p:nvSpPr>
        <p:spPr>
          <a:xfrm>
            <a:off x="3139155" y="350971"/>
            <a:ext cx="6887910" cy="5324535"/>
          </a:xfrm>
          <a:prstGeom prst="rect">
            <a:avLst/>
          </a:prstGeom>
          <a:noFill/>
        </p:spPr>
        <p:txBody>
          <a:bodyPr wrap="square" rtlCol="0">
            <a:spAutoFit/>
          </a:bodyPr>
          <a:lstStyle/>
          <a:p>
            <a:pPr algn="ctr"/>
            <a:r>
              <a:rPr lang="en-US" sz="5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Your eyes saw my unformed body; all the days ordained for me were written in your book before one of them came to be.</a:t>
            </a:r>
          </a:p>
          <a:p>
            <a:pPr algn="ctr"/>
            <a:r>
              <a:rPr lang="en-US" sz="4000" dirty="0">
                <a:solidFill>
                  <a:srgbClr val="63394E"/>
                </a:solidFill>
                <a:latin typeface="Calibri" panose="020F0502020204030204" pitchFamily="34" charset="0"/>
                <a:ea typeface="Calibri" panose="020F0502020204030204" pitchFamily="34" charset="0"/>
                <a:cs typeface="Times New Roman" panose="02020603050405020304" pitchFamily="18" charset="0"/>
              </a:rPr>
              <a:t>Psalm 139:6 (NIV)</a:t>
            </a:r>
            <a:endParaRPr lang="en-AU" sz="4000" dirty="0">
              <a:solidFill>
                <a:srgbClr val="63394E"/>
              </a:solidFill>
            </a:endParaRPr>
          </a:p>
        </p:txBody>
      </p:sp>
    </p:spTree>
    <p:extLst>
      <p:ext uri="{BB962C8B-B14F-4D97-AF65-F5344CB8AC3E}">
        <p14:creationId xmlns:p14="http://schemas.microsoft.com/office/powerpoint/2010/main" val="300032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on a stack of books&#10;&#10;Description automatically generated">
            <a:extLst>
              <a:ext uri="{FF2B5EF4-FFF2-40B4-BE49-F238E27FC236}">
                <a16:creationId xmlns:a16="http://schemas.microsoft.com/office/drawing/2014/main" id="{7A5769C9-880F-B709-F160-7B8E2672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094441"/>
            <a:ext cx="2743200" cy="6858000"/>
          </a:xfrm>
          <a:prstGeom prst="rect">
            <a:avLst/>
          </a:prstGeom>
        </p:spPr>
      </p:pic>
      <p:sp>
        <p:nvSpPr>
          <p:cNvPr id="5" name="TextBox 4">
            <a:extLst>
              <a:ext uri="{FF2B5EF4-FFF2-40B4-BE49-F238E27FC236}">
                <a16:creationId xmlns:a16="http://schemas.microsoft.com/office/drawing/2014/main" id="{532242DA-BDC5-127A-8E15-AEDAB1A52357}"/>
              </a:ext>
            </a:extLst>
          </p:cNvPr>
          <p:cNvSpPr txBox="1"/>
          <p:nvPr/>
        </p:nvSpPr>
        <p:spPr>
          <a:xfrm>
            <a:off x="1942743" y="1597666"/>
            <a:ext cx="5768410" cy="1323439"/>
          </a:xfrm>
          <a:prstGeom prst="rect">
            <a:avLst/>
          </a:prstGeom>
          <a:noFill/>
        </p:spPr>
        <p:txBody>
          <a:bodyPr wrap="square">
            <a:spAutoFit/>
          </a:bodyPr>
          <a:lstStyle/>
          <a:p>
            <a:r>
              <a:rPr lang="en-US" sz="8000" dirty="0">
                <a:solidFill>
                  <a:srgbClr val="63394E"/>
                </a:solidFill>
                <a:latin typeface="Calibri" panose="020F0502020204030204" pitchFamily="34" charset="0"/>
                <a:cs typeface="Times New Roman" panose="02020603050405020304" pitchFamily="18" charset="0"/>
              </a:rPr>
              <a:t>Chapter 2</a:t>
            </a:r>
          </a:p>
        </p:txBody>
      </p:sp>
      <p:sp>
        <p:nvSpPr>
          <p:cNvPr id="2" name="TextBox 1">
            <a:extLst>
              <a:ext uri="{FF2B5EF4-FFF2-40B4-BE49-F238E27FC236}">
                <a16:creationId xmlns:a16="http://schemas.microsoft.com/office/drawing/2014/main" id="{34D8150D-0A8A-4775-D50E-DBE004543B44}"/>
              </a:ext>
            </a:extLst>
          </p:cNvPr>
          <p:cNvSpPr txBox="1"/>
          <p:nvPr/>
        </p:nvSpPr>
        <p:spPr>
          <a:xfrm>
            <a:off x="2043870" y="2767281"/>
            <a:ext cx="7174195" cy="1323439"/>
          </a:xfrm>
          <a:prstGeom prst="rect">
            <a:avLst/>
          </a:prstGeom>
          <a:noFill/>
        </p:spPr>
        <p:txBody>
          <a:bodyPr wrap="square">
            <a:spAutoFit/>
          </a:bodyPr>
          <a:lstStyle/>
          <a:p>
            <a:r>
              <a:rPr lang="en-US" sz="8000" b="1" dirty="0">
                <a:solidFill>
                  <a:srgbClr val="63394E"/>
                </a:solidFill>
                <a:latin typeface="Calibri" panose="020F0502020204030204" pitchFamily="34" charset="0"/>
                <a:cs typeface="Times New Roman" panose="02020603050405020304" pitchFamily="18" charset="0"/>
              </a:rPr>
              <a:t>GOD’S STORY</a:t>
            </a:r>
            <a:endParaRPr lang="en-US" sz="8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17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books tied with a string&#10;&#10;Description automatically generated">
            <a:extLst>
              <a:ext uri="{FF2B5EF4-FFF2-40B4-BE49-F238E27FC236}">
                <a16:creationId xmlns:a16="http://schemas.microsoft.com/office/drawing/2014/main" id="{9604D85A-DE95-B6D5-924B-6E17A3F7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90" y="4494934"/>
            <a:ext cx="2706750" cy="2269063"/>
          </a:xfrm>
          <a:prstGeom prst="rect">
            <a:avLst/>
          </a:prstGeom>
        </p:spPr>
      </p:pic>
      <p:sp>
        <p:nvSpPr>
          <p:cNvPr id="4" name="TextBox 3">
            <a:extLst>
              <a:ext uri="{FF2B5EF4-FFF2-40B4-BE49-F238E27FC236}">
                <a16:creationId xmlns:a16="http://schemas.microsoft.com/office/drawing/2014/main" id="{2A7F9658-C786-C0C5-C674-68F242BCB82A}"/>
              </a:ext>
            </a:extLst>
          </p:cNvPr>
          <p:cNvSpPr txBox="1"/>
          <p:nvPr/>
        </p:nvSpPr>
        <p:spPr>
          <a:xfrm>
            <a:off x="1763284" y="1786499"/>
            <a:ext cx="8981629" cy="2708434"/>
          </a:xfrm>
          <a:prstGeom prst="rect">
            <a:avLst/>
          </a:prstGeom>
          <a:noFill/>
        </p:spPr>
        <p:txBody>
          <a:bodyPr wrap="square" rtlCol="0">
            <a:spAutoFit/>
          </a:bodyPr>
          <a:lstStyle/>
          <a:p>
            <a:pPr algn="ctr"/>
            <a:r>
              <a:rPr lang="en-US" sz="5000" b="1" dirty="0">
                <a:solidFill>
                  <a:srgbClr val="63394E"/>
                </a:solidFill>
                <a:latin typeface="Calibri" panose="020F0502020204030204" pitchFamily="34" charset="0"/>
                <a:cs typeface="Times New Roman" panose="02020603050405020304" pitchFamily="18" charset="0"/>
              </a:rPr>
              <a:t>The Bible is God’s way of revealing the greatest story on earth.</a:t>
            </a:r>
            <a:endParaRPr lang="en-US" sz="5000" dirty="0">
              <a:solidFill>
                <a:srgbClr val="63394E"/>
              </a:solidFill>
              <a:latin typeface="Calibri" panose="020F0502020204030204" pitchFamily="34" charset="0"/>
              <a:cs typeface="Times New Roman" panose="02020603050405020304" pitchFamily="18" charset="0"/>
            </a:endParaRPr>
          </a:p>
          <a:p>
            <a:pPr algn="ctr"/>
            <a:endParaRPr lang="en-US" sz="2000" dirty="0">
              <a:solidFill>
                <a:srgbClr val="63394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4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781</TotalTime>
  <Words>587</Words>
  <Application>Microsoft Office PowerPoint</Application>
  <PresentationFormat>Widescreen</PresentationFormat>
  <Paragraphs>58</Paragraphs>
  <Slides>40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Cunningham</dc:creator>
  <cp:lastModifiedBy>Tanya Cunningham</cp:lastModifiedBy>
  <cp:revision>20</cp:revision>
  <dcterms:created xsi:type="dcterms:W3CDTF">2023-08-17T08:25:28Z</dcterms:created>
  <dcterms:modified xsi:type="dcterms:W3CDTF">2023-08-27T08:19:03Z</dcterms:modified>
</cp:coreProperties>
</file>